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Corben" panose="020B0604020202020204" charset="0"/>
      <p:regular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Nobile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61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4268420" y="757124"/>
            <a:ext cx="6282690" cy="627507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227" y="1318065"/>
            <a:ext cx="12382102" cy="5273986"/>
          </a:xfrm>
        </p:spPr>
        <p:txBody>
          <a:bodyPr anchor="ctr">
            <a:noAutofit/>
          </a:bodyPr>
          <a:lstStyle>
            <a:lvl1pPr algn="ctr">
              <a:defRPr sz="12000" spc="96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8054" y="7175036"/>
            <a:ext cx="9654448" cy="89073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 i="0" cap="all" spc="480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4228" y="7650815"/>
            <a:ext cx="2795666" cy="4181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16398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0662" y="7650815"/>
            <a:ext cx="2795668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91198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093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9585" y="458863"/>
            <a:ext cx="1790558" cy="672048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458863"/>
            <a:ext cx="10071102" cy="672048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009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34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04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72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53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757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326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976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67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685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516" y="1288666"/>
            <a:ext cx="9824485" cy="4877552"/>
          </a:xfrm>
        </p:spPr>
        <p:txBody>
          <a:bodyPr anchor="b">
            <a:normAutofit/>
          </a:bodyPr>
          <a:lstStyle>
            <a:lvl1pPr>
              <a:defRPr sz="10080" spc="96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1516" y="6191738"/>
            <a:ext cx="8420986" cy="1141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cap="all" spc="480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83856" y="7650815"/>
            <a:ext cx="1792736" cy="4181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34877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30921" y="7650815"/>
            <a:ext cx="1785079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3377566" cy="82296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42849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7355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66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274" y="457201"/>
            <a:ext cx="12207240" cy="179222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60637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60637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863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126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976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1" y="548640"/>
            <a:ext cx="3710538" cy="143600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cap="all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61" y="1104452"/>
            <a:ext cx="7390102" cy="5982149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3" y="2089603"/>
            <a:ext cx="3710538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8062" y="7650815"/>
            <a:ext cx="1480026" cy="418154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5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9217" y="7650815"/>
            <a:ext cx="1478947" cy="41495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63178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0157" y="1"/>
            <a:ext cx="8826702" cy="8229599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0" y="548640"/>
            <a:ext cx="3710540" cy="143600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0" y="2089603"/>
            <a:ext cx="3710540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9140" y="7650815"/>
            <a:ext cx="1478947" cy="418154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4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5082" y="7650815"/>
            <a:ext cx="1481328" cy="41495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08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2014" y="458862"/>
            <a:ext cx="12213986" cy="179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743202"/>
            <a:ext cx="12213986" cy="431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2014" y="7650815"/>
            <a:ext cx="2795666" cy="41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50815"/>
            <a:ext cx="4937760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2" y="7650815"/>
            <a:ext cx="3383279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1062990" cy="82296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4290243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020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120" kern="1200" cap="all" spc="2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21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310074" y="1155621"/>
            <a:ext cx="7496651" cy="4059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950"/>
              </a:lnSpc>
              <a:buNone/>
            </a:pPr>
            <a:endParaRPr lang="ru-RU" sz="6350" dirty="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  <a:p>
            <a:pPr marL="0" indent="0">
              <a:lnSpc>
                <a:spcPts val="7950"/>
              </a:lnSpc>
              <a:buNone/>
            </a:pPr>
            <a:r>
              <a:rPr lang="en-US" sz="6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Google Transport Logistics</a:t>
            </a:r>
            <a:endParaRPr lang="en-US" sz="6350" dirty="0"/>
          </a:p>
        </p:txBody>
      </p:sp>
      <p:sp>
        <p:nvSpPr>
          <p:cNvPr id="5" name="Text 1"/>
          <p:cNvSpPr/>
          <p:nvPr/>
        </p:nvSpPr>
        <p:spPr>
          <a:xfrm>
            <a:off x="6310074" y="5567601"/>
            <a:ext cx="7496651" cy="150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87907-B766-4209-8F13-10B58E90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7939"/>
            <a:ext cx="5906324" cy="5820587"/>
          </a:xfrm>
          <a:prstGeom prst="rect">
            <a:avLst/>
          </a:prstGeom>
        </p:spPr>
      </p:pic>
      <p:pic>
        <p:nvPicPr>
          <p:cNvPr id="1026" name="Picture 2" descr="Черный фон Изображения – скачать бесплатно на Freepik">
            <a:extLst>
              <a:ext uri="{FF2B5EF4-FFF2-40B4-BE49-F238E27FC236}">
                <a16:creationId xmlns:a16="http://schemas.microsoft.com/office/drawing/2014/main" id="{232C23F7-CEB2-4497-AE2F-09ED4786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32869"/>
            <a:ext cx="5906324" cy="8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Черный фон Изображения – скачать бесплатно на Freepik">
            <a:extLst>
              <a:ext uri="{FF2B5EF4-FFF2-40B4-BE49-F238E27FC236}">
                <a16:creationId xmlns:a16="http://schemas.microsoft.com/office/drawing/2014/main" id="{8B79E8EE-C94D-4866-89C1-64B8C7FF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5" y="5921704"/>
            <a:ext cx="5906324" cy="8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23E1198D-2D95-4062-85B4-ED73517174F6}"/>
              </a:ext>
            </a:extLst>
          </p:cNvPr>
          <p:cNvSpPr/>
          <p:nvPr/>
        </p:nvSpPr>
        <p:spPr>
          <a:xfrm>
            <a:off x="6350437" y="68995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Гр.250502</a:t>
            </a:r>
            <a:endParaRPr lang="en-US" sz="19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E8AAD0B1-B824-4FB9-B779-5AAF73EB83B3}"/>
              </a:ext>
            </a:extLst>
          </p:cNvPr>
          <p:cNvSpPr/>
          <p:nvPr/>
        </p:nvSpPr>
        <p:spPr>
          <a:xfrm>
            <a:off x="6350436" y="62547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Каплич В.А., Бекетова М.А., Шершнева Е.С.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0398" y="930830"/>
            <a:ext cx="5567601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Функционал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280398" y="2433849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81495" y="2517311"/>
            <a:ext cx="9870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2008406" y="2586963"/>
            <a:ext cx="345793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Прогнозирование спроса</a:t>
            </a:r>
            <a:endParaRPr lang="en-US" sz="3600" dirty="0"/>
          </a:p>
        </p:txBody>
      </p:sp>
      <p:sp>
        <p:nvSpPr>
          <p:cNvPr id="8" name="Shape 5"/>
          <p:cNvSpPr/>
          <p:nvPr/>
        </p:nvSpPr>
        <p:spPr>
          <a:xfrm>
            <a:off x="1280398" y="3878342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43752" y="3961804"/>
            <a:ext cx="17418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999714" y="4011929"/>
            <a:ext cx="346662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Оптимизация маршрутов</a:t>
            </a:r>
            <a:endParaRPr lang="en-US" sz="3600" dirty="0"/>
          </a:p>
        </p:txBody>
      </p:sp>
      <p:sp>
        <p:nvSpPr>
          <p:cNvPr id="12" name="Shape 9"/>
          <p:cNvSpPr/>
          <p:nvPr/>
        </p:nvSpPr>
        <p:spPr>
          <a:xfrm>
            <a:off x="1280398" y="5189220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437084" y="5272683"/>
            <a:ext cx="18764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008406" y="5342307"/>
            <a:ext cx="298918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Управление запасами</a:t>
            </a:r>
            <a:endParaRPr lang="en-US" sz="3600" dirty="0"/>
          </a:p>
        </p:txBody>
      </p:sp>
      <p:sp>
        <p:nvSpPr>
          <p:cNvPr id="16" name="Shape 13"/>
          <p:cNvSpPr/>
          <p:nvPr/>
        </p:nvSpPr>
        <p:spPr>
          <a:xfrm>
            <a:off x="1280398" y="6500098"/>
            <a:ext cx="501015" cy="501015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446014" y="6583561"/>
            <a:ext cx="169783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014693" y="6633686"/>
            <a:ext cx="2783800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Интеграция с ERP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5132" y="704969"/>
            <a:ext cx="4988957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Нововведения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195132" y="1627822"/>
            <a:ext cx="7747159" cy="1484114"/>
          </a:xfrm>
          <a:prstGeom prst="roundRect">
            <a:avLst>
              <a:gd name="adj" fmla="val 564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02300" y="1834991"/>
            <a:ext cx="249447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Cutting-edge AI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402300" y="2266355"/>
            <a:ext cx="7332821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Использование cutting-edge технологий AI для прогнозирования на основе больших данных.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195132" y="3311485"/>
            <a:ext cx="7747159" cy="1484114"/>
          </a:xfrm>
          <a:prstGeom prst="roundRect">
            <a:avLst>
              <a:gd name="adj" fmla="val 564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02300" y="3518654"/>
            <a:ext cx="262449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Кастомные модели AI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02300" y="3950018"/>
            <a:ext cx="7332821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Возможность создания кастомных моделей AI для отраслевых специфики клиента.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95132" y="4995148"/>
            <a:ext cx="7747159" cy="1164908"/>
          </a:xfrm>
          <a:prstGeom prst="roundRect">
            <a:avLst>
              <a:gd name="adj" fmla="val 719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02300" y="5202317"/>
            <a:ext cx="249447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Интеграция с IoT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402300" y="5633680"/>
            <a:ext cx="733282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Интеграция с системами IoT для реального времени мониторинга.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195132" y="6359604"/>
            <a:ext cx="7747159" cy="1164908"/>
          </a:xfrm>
          <a:prstGeom prst="roundRect">
            <a:avLst>
              <a:gd name="adj" fmla="val 719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02300" y="6566773"/>
            <a:ext cx="249447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Адаптация решений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02300" y="6998137"/>
            <a:ext cx="733282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Автоматическая адаптация решений под меняющиеся условия рынка.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4615" y="75854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Целевая аудитория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15" y="2023824"/>
            <a:ext cx="6172200" cy="38146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94615" y="6147078"/>
            <a:ext cx="32412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Крупные корпорации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394615" y="668095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Целевая аудитория: крупные корпорации из различных отраслей, которым требуется эффективное управление логистикой и цепочкой поставок.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13992" y="2387978"/>
            <a:ext cx="8009030" cy="1726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54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Причины</a:t>
            </a:r>
            <a:r>
              <a:rPr lang="en-US" sz="5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endParaRPr lang="ru-RU" sz="5400" dirty="0">
              <a:solidFill>
                <a:srgbClr val="1B1B27"/>
              </a:solidFill>
              <a:latin typeface="Corben" pitchFamily="34" charset="0"/>
              <a:ea typeface="Corben" pitchFamily="34" charset="-122"/>
              <a:cs typeface="Corben" pitchFamily="34" charset="-120"/>
            </a:endParaRPr>
          </a:p>
          <a:p>
            <a:pPr marL="0" indent="0">
              <a:lnSpc>
                <a:spcPts val="6050"/>
              </a:lnSpc>
              <a:buNone/>
            </a:pPr>
            <a:r>
              <a:rPr lang="en-US" sz="54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для</a:t>
            </a:r>
            <a:r>
              <a:rPr lang="en-US" sz="5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производства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213992" y="430131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Текущие решения по оптимизации цепочки поставок не могут удовлетворить растущие требования к прозрачности, скорости реакции на изменения рынка и интеграции с различными системами.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265"/>
            <a:ext cx="14630400" cy="24379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11580" y="2985301"/>
            <a:ext cx="5491877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Конкурентные аналоги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219200" y="3876080"/>
            <a:ext cx="12728614" cy="3819049"/>
          </a:xfrm>
          <a:prstGeom prst="roundRect">
            <a:avLst>
              <a:gd name="adj" fmla="val 21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19200" y="3883700"/>
            <a:ext cx="12720994" cy="5610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44751" y="4020025"/>
            <a:ext cx="623113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Название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034" y="4008239"/>
            <a:ext cx="623113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Функционал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211580" y="4444722"/>
            <a:ext cx="12728614" cy="8729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352371" y="4569262"/>
            <a:ext cx="623113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SAP Ariba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4034" y="4569262"/>
            <a:ext cx="6231136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Интеграция с ERP-системами, оптимизация цен на закупках, управление контрактами, аналитика для оценки рисков.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219200" y="5317688"/>
            <a:ext cx="12720994" cy="11849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344751" y="5467307"/>
            <a:ext cx="623113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Manhattan Associates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4034" y="5442228"/>
            <a:ext cx="623113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Автоматизация процессов заказа и доставки, управление запасами и распределением, интеграция с системами IoT, аналитика для оптимизации маршрутов.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211580" y="6502598"/>
            <a:ext cx="12728614" cy="11849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352371" y="6627138"/>
            <a:ext cx="623113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JDA Software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4034" y="6627138"/>
            <a:ext cx="6231136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Управление запасами и распределением, оптимизация маршрутов доставки, аналитика для оценки рисков, интеграция с системами ERP и CRM.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1059" y="1918851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Преимущества Google AI-Powered Supply Chain Optimization Platform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451059" y="40790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Интеграция с Google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451059" y="47115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Глубокая интеграция с экосистемой Google для повышения удобства использования.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959717" y="407900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Cutting-edge AI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959717" y="47115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Использование cutting-edge технологий AI для прогнозирования и оптимизации.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468376" y="4079002"/>
            <a:ext cx="324862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Кастомные модели AI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468376" y="471158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Возможность создания кастомных моделей AI для отраслевых специфики клиента.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3869" y="1568887"/>
            <a:ext cx="670714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Примерная стоимость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69" y="2710696"/>
            <a:ext cx="1234440" cy="1975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38593" y="29575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Базовая версия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3038593" y="3491389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$50/месяц на миллион долларов оборота компании.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869" y="4685705"/>
            <a:ext cx="1234440" cy="1975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38593" y="493252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Премиум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3038593" y="5466398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$100/месяц на миллион долларов оборота компании с дополнительными функциями.</a:t>
            </a:r>
            <a:endParaRPr lang="en-US" sz="190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4151D25-99DC-4A67-B73A-6CBF6841F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FAB5A111-17F4-4C3C-B0A4-A164473C2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084" y="424624"/>
            <a:ext cx="4898112" cy="7337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486</TotalTime>
  <Words>283</Words>
  <Application>Microsoft Office PowerPoint</Application>
  <PresentationFormat>Произвольный</PresentationFormat>
  <Paragraphs>57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Impact</vt:lpstr>
      <vt:lpstr>Calibri</vt:lpstr>
      <vt:lpstr>Arial</vt:lpstr>
      <vt:lpstr>Corben</vt:lpstr>
      <vt:lpstr>Corbel</vt:lpstr>
      <vt:lpstr>Nobile</vt:lpstr>
      <vt:lpstr>Gill Sans MT</vt:lpstr>
      <vt:lpstr>Эмблема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Валерия Каплич</cp:lastModifiedBy>
  <cp:revision>5</cp:revision>
  <dcterms:created xsi:type="dcterms:W3CDTF">2024-09-12T11:06:43Z</dcterms:created>
  <dcterms:modified xsi:type="dcterms:W3CDTF">2024-09-12T20:02:38Z</dcterms:modified>
</cp:coreProperties>
</file>